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63" r:id="rId5"/>
    <p:sldId id="325" r:id="rId6"/>
    <p:sldId id="341" r:id="rId7"/>
    <p:sldId id="342" r:id="rId8"/>
    <p:sldId id="327" r:id="rId9"/>
    <p:sldId id="340" r:id="rId10"/>
    <p:sldId id="31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JL3jj3Of6mYh+9FZqE5t8cIL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A3B97"/>
    <a:srgbClr val="7D133B"/>
    <a:srgbClr val="4589C8"/>
    <a:srgbClr val="A8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Site</a:t>
            </a:r>
            <a:r>
              <a:rPr lang="en-US" b="1" u="sng" baseline="0" dirty="0"/>
              <a:t> Commodity Spend</a:t>
            </a:r>
            <a:endParaRPr lang="en-US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300462962962963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Spend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Sheet1!$C$3:$C$7</c:f>
              <c:numCache>
                <c:formatCode>"$"#,##0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8-4CF6-9697-574462840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360383"/>
        <c:axId val="1233363295"/>
      </c:barChart>
      <c:catAx>
        <c:axId val="123336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363295"/>
        <c:crosses val="autoZero"/>
        <c:auto val="1"/>
        <c:lblAlgn val="ctr"/>
        <c:lblOffset val="100"/>
        <c:noMultiLvlLbl val="0"/>
      </c:catAx>
      <c:valAx>
        <c:axId val="1233363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36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u="sng" dirty="0"/>
              <a:t>% of Spend per Program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% of Spend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Sheet1!$B$4:$B$8</c:f>
              <c:strCache>
                <c:ptCount val="5"/>
                <c:pt idx="0">
                  <c:v>Program 1</c:v>
                </c:pt>
                <c:pt idx="1">
                  <c:v>Program 2</c:v>
                </c:pt>
                <c:pt idx="2">
                  <c:v>Program 3</c:v>
                </c:pt>
                <c:pt idx="3">
                  <c:v>Program 4</c:v>
                </c:pt>
                <c:pt idx="4">
                  <c:v>Others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0.05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9-4B10-84D2-4A3DA5223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8702192"/>
        <c:axId val="1148705936"/>
      </c:barChart>
      <c:catAx>
        <c:axId val="114870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705936"/>
        <c:crosses val="autoZero"/>
        <c:auto val="1"/>
        <c:lblAlgn val="ctr"/>
        <c:lblOffset val="100"/>
        <c:noMultiLvlLbl val="0"/>
      </c:catAx>
      <c:valAx>
        <c:axId val="11487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70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Percentage spend per Region</a:t>
            </a:r>
          </a:p>
        </c:rich>
      </c:tx>
      <c:layout>
        <c:manualLayout>
          <c:xMode val="edge"/>
          <c:yMode val="edge"/>
          <c:x val="0.17385151392489082"/>
          <c:y val="3.484688634838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Percentage in Region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FD-4FD0-B33A-5612092B70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D-4FD0-B33A-5612092B70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HCC</c:v>
                </c:pt>
                <c:pt idx="1">
                  <c:v>LCC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D-4FD0-B33A-5612092B7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Future</a:t>
            </a:r>
            <a:r>
              <a:rPr lang="en-US" b="1" u="sng" baseline="0" dirty="0"/>
              <a:t> State Spend</a:t>
            </a:r>
            <a:endParaRPr lang="en-US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Spend HCC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Sheet1!$C$3:$C$7</c:f>
              <c:numCache>
                <c:formatCode>"$"#,##0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1-481E-9F58-46DABBB9B16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Spend LCC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Sheet1!$D$3:$D$7</c:f>
              <c:numCache>
                <c:formatCode>"$"#,##0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0.5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1-481E-9F58-46DABBB9B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49675055"/>
        <c:axId val="1549674223"/>
      </c:barChart>
      <c:lineChart>
        <c:grouping val="standard"/>
        <c:varyColors val="0"/>
        <c:ser>
          <c:idx val="2"/>
          <c:order val="2"/>
          <c:tx>
            <c:strRef>
              <c:f>Sheet1!$E$2</c:f>
              <c:strCache>
                <c:ptCount val="1"/>
                <c:pt idx="0">
                  <c:v>Part Numbers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71-481E-9F58-46DABBB9B169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Dual Sourced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71-481E-9F58-46DABBB9B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956783"/>
        <c:axId val="1867954287"/>
      </c:lineChart>
      <c:catAx>
        <c:axId val="154967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74223"/>
        <c:crosses val="autoZero"/>
        <c:auto val="1"/>
        <c:lblAlgn val="ctr"/>
        <c:lblOffset val="100"/>
        <c:noMultiLvlLbl val="0"/>
      </c:catAx>
      <c:valAx>
        <c:axId val="154967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75055"/>
        <c:crosses val="autoZero"/>
        <c:crossBetween val="between"/>
      </c:valAx>
      <c:valAx>
        <c:axId val="186795428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956783"/>
        <c:crosses val="max"/>
        <c:crossBetween val="between"/>
      </c:valAx>
      <c:catAx>
        <c:axId val="18679567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79542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Future Percentage of Spend Per Region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Percentage of Spend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1-439D-8303-807ECC2B39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1-439D-8303-807ECC2B39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HCC</c:v>
                </c:pt>
                <c:pt idx="1">
                  <c:v>LCC</c:v>
                </c:pt>
              </c:strCache>
            </c:strRef>
          </c:cat>
          <c:val>
            <c:numRef>
              <c:f>Sheet1!$C$3:$C$4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1-439D-8303-807ECC2B3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Future Spend - LCC Suppliers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Future Spend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Company 1</c:v>
                </c:pt>
                <c:pt idx="1">
                  <c:v>Company 2</c:v>
                </c:pt>
                <c:pt idx="2">
                  <c:v>Company 3</c:v>
                </c:pt>
                <c:pt idx="3">
                  <c:v>Company 4</c:v>
                </c:pt>
                <c:pt idx="4">
                  <c:v>Company 5</c:v>
                </c:pt>
              </c:strCache>
            </c:strRef>
          </c:cat>
          <c:val>
            <c:numRef>
              <c:f>Sheet1!$C$3:$C$7</c:f>
              <c:numCache>
                <c:formatCode>"$"#,##0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0-4E27-8FC3-3054F1AE9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765967"/>
        <c:axId val="1373756399"/>
      </c:barChart>
      <c:catAx>
        <c:axId val="137376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756399"/>
        <c:crosses val="autoZero"/>
        <c:auto val="1"/>
        <c:lblAlgn val="ctr"/>
        <c:lblOffset val="100"/>
        <c:noMultiLvlLbl val="0"/>
      </c:catAx>
      <c:valAx>
        <c:axId val="137375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765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dd46bdd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dd46bdde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edd46bdde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r>
              <a:rPr lang="en-US" altLang="en-US" sz="1200" kern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Targeted Savings (as a % and/or $ value)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2386A-51F7-FB4B-91CE-B9701F23E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2386A-51F7-FB4B-91CE-B9701F23E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>
            <a:spLocks noGrp="1"/>
          </p:cNvSpPr>
          <p:nvPr>
            <p:ph type="pic" idx="3"/>
          </p:nvPr>
        </p:nvSpPr>
        <p:spPr>
          <a:xfrm>
            <a:off x="83979" y="1903159"/>
            <a:ext cx="3931920" cy="328542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8006929" y="5493895"/>
            <a:ext cx="4117756" cy="60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rgbClr val="7D13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8862181" y="5980228"/>
            <a:ext cx="2407253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6B34330-7634-6347-A1C1-3019D5192ECB}"/>
              </a:ext>
            </a:extLst>
          </p:cNvPr>
          <p:cNvSpPr/>
          <p:nvPr userDrawn="1"/>
        </p:nvSpPr>
        <p:spPr>
          <a:xfrm>
            <a:off x="0" y="0"/>
            <a:ext cx="12192000" cy="377797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1">
            <a:extLst>
              <a:ext uri="{FF2B5EF4-FFF2-40B4-BE49-F238E27FC236}">
                <a16:creationId xmlns:a16="http://schemas.microsoft.com/office/drawing/2014/main" id="{2A3D2233-423E-0642-8C3D-1D2D7404B07E}"/>
              </a:ext>
            </a:extLst>
          </p:cNvPr>
          <p:cNvSpPr/>
          <p:nvPr userDrawn="1"/>
        </p:nvSpPr>
        <p:spPr>
          <a:xfrm>
            <a:off x="9895839" y="-1245"/>
            <a:ext cx="2296160" cy="379042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5445 w 2296160"/>
              <a:gd name="connsiteY0" fmla="*/ 0 h 754217"/>
              <a:gd name="connsiteX1" fmla="*/ 2296160 w 2296160"/>
              <a:gd name="connsiteY1" fmla="*/ 2475 h 754217"/>
              <a:gd name="connsiteX2" fmla="*/ 2296160 w 2296160"/>
              <a:gd name="connsiteY2" fmla="*/ 754217 h 754217"/>
              <a:gd name="connsiteX3" fmla="*/ 0 w 2296160"/>
              <a:gd name="connsiteY3" fmla="*/ 754217 h 754217"/>
              <a:gd name="connsiteX4" fmla="*/ 385445 w 2296160"/>
              <a:gd name="connsiteY4" fmla="*/ 0 h 7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4217">
                <a:moveTo>
                  <a:pt x="385445" y="0"/>
                </a:moveTo>
                <a:lnTo>
                  <a:pt x="2296160" y="2475"/>
                </a:lnTo>
                <a:lnTo>
                  <a:pt x="2296160" y="754217"/>
                </a:lnTo>
                <a:lnTo>
                  <a:pt x="0" y="754217"/>
                </a:lnTo>
                <a:lnTo>
                  <a:pt x="385445" y="0"/>
                </a:lnTo>
                <a:close/>
              </a:path>
            </a:pathLst>
          </a:cu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B677A5FF-2830-9F40-9CCE-1F6229063A82}"/>
              </a:ext>
            </a:extLst>
          </p:cNvPr>
          <p:cNvSpPr/>
          <p:nvPr userDrawn="1"/>
        </p:nvSpPr>
        <p:spPr>
          <a:xfrm>
            <a:off x="1301858" y="1725331"/>
            <a:ext cx="10890141" cy="109303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;p21">
            <a:extLst>
              <a:ext uri="{FF2B5EF4-FFF2-40B4-BE49-F238E27FC236}">
                <a16:creationId xmlns:a16="http://schemas.microsoft.com/office/drawing/2014/main" id="{D2E1AAAA-055C-514C-A7FC-559737E03E3C}"/>
              </a:ext>
            </a:extLst>
          </p:cNvPr>
          <p:cNvSpPr/>
          <p:nvPr userDrawn="1"/>
        </p:nvSpPr>
        <p:spPr>
          <a:xfrm>
            <a:off x="0" y="5258938"/>
            <a:ext cx="9829800" cy="109303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8F8F9A-C032-1D45-9B0C-E75F31542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8372" y="1903159"/>
            <a:ext cx="3931920" cy="328269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D3CF5-6630-0C4E-B0B6-71B17B7A0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2765" y="1903159"/>
            <a:ext cx="3931920" cy="328295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B421BB5-C988-9845-AF39-BD3407E5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7868"/>
            <a:ext cx="4147563" cy="9154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Form SCMP 7.4 (c) Source Selection Review Revision Original Effective Date 09/01/2021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76FE3-F7A4-4ECB-B678-3B6B7F5E44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9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10;p21">
            <a:extLst>
              <a:ext uri="{FF2B5EF4-FFF2-40B4-BE49-F238E27FC236}">
                <a16:creationId xmlns:a16="http://schemas.microsoft.com/office/drawing/2014/main" id="{4023C954-56FD-D744-9D82-ECD918A615B4}"/>
              </a:ext>
            </a:extLst>
          </p:cNvPr>
          <p:cNvSpPr/>
          <p:nvPr userDrawn="1"/>
        </p:nvSpPr>
        <p:spPr>
          <a:xfrm>
            <a:off x="0" y="0"/>
            <a:ext cx="10515600" cy="76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333127" y="234772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666DCF3D-67A7-8642-9003-2A90CDC25F5E}"/>
              </a:ext>
            </a:extLst>
          </p:cNvPr>
          <p:cNvSpPr/>
          <p:nvPr userDrawn="1"/>
        </p:nvSpPr>
        <p:spPr>
          <a:xfrm>
            <a:off x="0" y="859208"/>
            <a:ext cx="12192000" cy="683339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;p21">
            <a:extLst>
              <a:ext uri="{FF2B5EF4-FFF2-40B4-BE49-F238E27FC236}">
                <a16:creationId xmlns:a16="http://schemas.microsoft.com/office/drawing/2014/main" id="{863AAE0C-D654-E346-806B-93DAD32FCC83}"/>
              </a:ext>
            </a:extLst>
          </p:cNvPr>
          <p:cNvSpPr/>
          <p:nvPr userDrawn="1"/>
        </p:nvSpPr>
        <p:spPr>
          <a:xfrm>
            <a:off x="0" y="788186"/>
            <a:ext cx="12200266" cy="7102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E1D1-1E60-DC4C-983A-3FCF07A23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064939"/>
            <a:ext cx="4192588" cy="342900"/>
          </a:xfrm>
        </p:spPr>
        <p:txBody>
          <a:bodyPr>
            <a:noAutofit/>
          </a:bodyPr>
          <a:lstStyle>
            <a:lvl1pPr marL="14288" indent="-14288">
              <a:tabLst/>
              <a:defRPr sz="1400">
                <a:solidFill>
                  <a:schemeClr val="bg1"/>
                </a:solidFill>
              </a:defRPr>
            </a:lvl1pPr>
            <a:lvl2pPr marL="14288" indent="-14288">
              <a:tabLst/>
              <a:defRPr>
                <a:solidFill>
                  <a:schemeClr val="bg1"/>
                </a:solidFill>
              </a:defRPr>
            </a:lvl2pPr>
            <a:lvl3pPr marL="14288" indent="-14288">
              <a:tabLst/>
              <a:defRPr>
                <a:solidFill>
                  <a:schemeClr val="bg1"/>
                </a:solidFill>
              </a:defRPr>
            </a:lvl3pPr>
            <a:lvl4pPr marL="14288" indent="-14288">
              <a:tabLst/>
              <a:defRPr>
                <a:solidFill>
                  <a:schemeClr val="bg1"/>
                </a:solidFill>
              </a:defRPr>
            </a:lvl4pPr>
            <a:lvl5pPr marL="14288" indent="-142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Google Shape;10;p21">
            <a:extLst>
              <a:ext uri="{FF2B5EF4-FFF2-40B4-BE49-F238E27FC236}">
                <a16:creationId xmlns:a16="http://schemas.microsoft.com/office/drawing/2014/main" id="{B163918B-EBEF-E84A-B97A-B04C691D5CED}"/>
              </a:ext>
            </a:extLst>
          </p:cNvPr>
          <p:cNvSpPr/>
          <p:nvPr userDrawn="1"/>
        </p:nvSpPr>
        <p:spPr>
          <a:xfrm>
            <a:off x="2324746" y="1634123"/>
            <a:ext cx="9875520" cy="71022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4746-1A93-AD4F-8D3E-33DD55B93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75" y="1877133"/>
            <a:ext cx="3409950" cy="2635250"/>
          </a:xfrm>
        </p:spPr>
        <p:txBody>
          <a:bodyPr/>
          <a:lstStyle>
            <a:lvl1pPr marL="14288" indent="0">
              <a:tabLst/>
              <a:defRPr/>
            </a:lvl1pPr>
            <a:lvl2pPr marL="14288" indent="0">
              <a:tabLst/>
              <a:defRPr/>
            </a:lvl2pPr>
            <a:lvl3pPr marL="14288" indent="0">
              <a:tabLst/>
              <a:defRPr/>
            </a:lvl3pPr>
            <a:lvl4pPr marL="14288" indent="0">
              <a:tabLst/>
              <a:defRPr/>
            </a:lvl4pPr>
            <a:lvl5pPr marL="14288" indent="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452330" y="136526"/>
            <a:ext cx="10515600" cy="6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 rot="5400000">
            <a:off x="5385899" y="-4086104"/>
            <a:ext cx="36512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5" y="0"/>
            <a:ext cx="8676993" cy="868680"/>
          </a:xfrm>
          <a:noFill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389888"/>
            <a:ext cx="11301984" cy="496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1104" y="6367560"/>
            <a:ext cx="284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6351"/>
            <a:ext cx="73152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Form SCMP 7.4 (b) Pre-Solicitation Review - Revision Original Effective Date 01/09/2021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08288" y="6356351"/>
            <a:ext cx="2844800" cy="365125"/>
          </a:xfrm>
        </p:spPr>
        <p:txBody>
          <a:bodyPr/>
          <a:lstStyle/>
          <a:p>
            <a:pPr>
              <a:defRPr/>
            </a:pPr>
            <a:fld id="{B299EFAB-3EEB-4736-8A29-3607EF3F3F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75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1313-7D40-EF4C-BC37-2EF5C222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4" y="1"/>
            <a:ext cx="10515600" cy="8945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1A32-B53C-F14C-A76A-1721D590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4" y="1132310"/>
            <a:ext cx="10515600" cy="64658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0D68-A162-EA41-88C0-47E35E47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3A6-6FD8-544A-8C07-FA129E3AD2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4E5EC-C3D1-B04A-99AF-777B0A7FE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1990303"/>
            <a:ext cx="10515600" cy="3735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9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12061212" cy="75174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310662" y="98913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Proprietary &amp; Confidential  </a:t>
            </a:r>
            <a:r>
              <a:rPr lang="en-US">
                <a:solidFill>
                  <a:srgbClr val="8A1A30"/>
                </a:solidFill>
              </a:rPr>
              <a:t> </a:t>
            </a:r>
            <a:r>
              <a:rPr lang="en-US" b="1">
                <a:solidFill>
                  <a:srgbClr val="8A1A30"/>
                </a:solidFill>
              </a:rPr>
              <a:t>|</a:t>
            </a:r>
            <a:r>
              <a:rPr lang="en-US">
                <a:solidFill>
                  <a:srgbClr val="8A1A30"/>
                </a:solidFill>
              </a:rPr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0DDD1B2-A5A4-5245-8430-4132326DB534}"/>
              </a:ext>
            </a:extLst>
          </p:cNvPr>
          <p:cNvSpPr/>
          <p:nvPr userDrawn="1"/>
        </p:nvSpPr>
        <p:spPr>
          <a:xfrm>
            <a:off x="10185089" y="-4128"/>
            <a:ext cx="2006911" cy="801344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3063 w 2296160"/>
              <a:gd name="connsiteY0" fmla="*/ 0 h 755870"/>
              <a:gd name="connsiteX1" fmla="*/ 2296160 w 2296160"/>
              <a:gd name="connsiteY1" fmla="*/ 4128 h 755870"/>
              <a:gd name="connsiteX2" fmla="*/ 2296160 w 2296160"/>
              <a:gd name="connsiteY2" fmla="*/ 755870 h 755870"/>
              <a:gd name="connsiteX3" fmla="*/ 0 w 2296160"/>
              <a:gd name="connsiteY3" fmla="*/ 755870 h 755870"/>
              <a:gd name="connsiteX4" fmla="*/ 383063 w 2296160"/>
              <a:gd name="connsiteY4" fmla="*/ 0 h 75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5870">
                <a:moveTo>
                  <a:pt x="383063" y="0"/>
                </a:moveTo>
                <a:lnTo>
                  <a:pt x="2296160" y="4128"/>
                </a:lnTo>
                <a:lnTo>
                  <a:pt x="2296160" y="755870"/>
                </a:lnTo>
                <a:lnTo>
                  <a:pt x="0" y="755870"/>
                </a:lnTo>
                <a:lnTo>
                  <a:pt x="3830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8AD381-F40A-4749-A7DD-EEF1549D4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r="71636" b="13042"/>
          <a:stretch/>
        </p:blipFill>
        <p:spPr>
          <a:xfrm>
            <a:off x="10362240" y="-172288"/>
            <a:ext cx="1698972" cy="1161421"/>
          </a:xfrm>
          <a:prstGeom prst="rect">
            <a:avLst/>
          </a:prstGeom>
          <a:effectLst/>
        </p:spPr>
      </p:pic>
      <p:sp>
        <p:nvSpPr>
          <p:cNvPr id="17" name="Google Shape;10;p21">
            <a:extLst>
              <a:ext uri="{FF2B5EF4-FFF2-40B4-BE49-F238E27FC236}">
                <a16:creationId xmlns:a16="http://schemas.microsoft.com/office/drawing/2014/main" id="{93FE7252-FCE2-BF47-BEB5-86613F578176}"/>
              </a:ext>
            </a:extLst>
          </p:cNvPr>
          <p:cNvSpPr/>
          <p:nvPr userDrawn="1"/>
        </p:nvSpPr>
        <p:spPr>
          <a:xfrm>
            <a:off x="-1" y="797216"/>
            <a:ext cx="12188952" cy="91440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BB0177-1262-8543-8079-4C66014B10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0323" y="6301591"/>
            <a:ext cx="1902332" cy="41988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4589C8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737223-1ECA-CB4A-B02E-68B1C8C75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95" y="5515879"/>
            <a:ext cx="4117756" cy="607894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 Selection Review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95FF977-475A-8A45-B31C-12A074E00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95" y="6047961"/>
            <a:ext cx="3076669" cy="512762"/>
          </a:xfrm>
        </p:spPr>
        <p:txBody>
          <a:bodyPr>
            <a:normAutofit fontScale="92500"/>
          </a:bodyPr>
          <a:lstStyle/>
          <a:p>
            <a:r>
              <a:rPr lang="en-US" dirty="0"/>
              <a:t>OpCo/Site – Project Name</a:t>
            </a:r>
          </a:p>
        </p:txBody>
      </p:sp>
      <p:pic>
        <p:nvPicPr>
          <p:cNvPr id="7" name="Picture Placeholder 6" descr="A helicopter in the sky&#10;&#10;Description automatically generated with medium confidence">
            <a:extLst>
              <a:ext uri="{FF2B5EF4-FFF2-40B4-BE49-F238E27FC236}">
                <a16:creationId xmlns:a16="http://schemas.microsoft.com/office/drawing/2014/main" id="{26DA9FA0-BD2C-4CA4-BF4A-07DE16AF5FDC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/>
          <a:srcRect l="7720" r="7720"/>
          <a:stretch>
            <a:fillRect/>
          </a:stretch>
        </p:blipFill>
        <p:spPr>
          <a:xfrm>
            <a:off x="83979" y="1920089"/>
            <a:ext cx="3931920" cy="3285420"/>
          </a:xfrm>
        </p:spPr>
      </p:pic>
      <p:pic>
        <p:nvPicPr>
          <p:cNvPr id="12" name="Picture Placeholder 11" descr="A fighter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663C884A-C7AD-41CC-ABCC-763D42529D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l="2412" r="2412"/>
          <a:stretch>
            <a:fillRect/>
          </a:stretch>
        </p:blipFill>
        <p:spPr>
          <a:xfrm>
            <a:off x="8192765" y="1920089"/>
            <a:ext cx="3931920" cy="3282950"/>
          </a:xfrm>
        </p:spPr>
      </p:pic>
      <p:pic>
        <p:nvPicPr>
          <p:cNvPr id="5" name="Picture Placeholder 4" descr="An airplane taking off&#10;&#10;Description automatically generated with low confidence">
            <a:extLst>
              <a:ext uri="{FF2B5EF4-FFF2-40B4-BE49-F238E27FC236}">
                <a16:creationId xmlns:a16="http://schemas.microsoft.com/office/drawing/2014/main" id="{9287B439-57E9-45A1-A92B-CBEE865158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/>
          <a:srcRect t="8256" b="8256"/>
          <a:stretch>
            <a:fillRect/>
          </a:stretch>
        </p:blipFill>
        <p:spPr>
          <a:xfrm>
            <a:off x="4138372" y="1920089"/>
            <a:ext cx="3931920" cy="3282696"/>
          </a:xfr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A60B03C-D997-43D0-86D7-97201B4B1C53}"/>
              </a:ext>
            </a:extLst>
          </p:cNvPr>
          <p:cNvSpPr txBox="1">
            <a:spLocks/>
          </p:cNvSpPr>
          <p:nvPr/>
        </p:nvSpPr>
        <p:spPr>
          <a:xfrm>
            <a:off x="9153570" y="5660859"/>
            <a:ext cx="2280621" cy="4575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990">
                <a:solidFill>
                  <a:srgbClr val="FF0000"/>
                </a:solidFill>
              </a:rPr>
              <a:t>Project Leader</a:t>
            </a:r>
            <a:endParaRPr lang="en-US" sz="1990" dirty="0">
              <a:solidFill>
                <a:srgbClr val="FF0000"/>
              </a:solidFill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1F29664-BCFB-4023-8187-51284C3BA1EF}"/>
              </a:ext>
            </a:extLst>
          </p:cNvPr>
          <p:cNvSpPr txBox="1">
            <a:spLocks/>
          </p:cNvSpPr>
          <p:nvPr/>
        </p:nvSpPr>
        <p:spPr>
          <a:xfrm>
            <a:off x="9153570" y="6161009"/>
            <a:ext cx="886387" cy="4575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/>
              <a:defRPr sz="1400" b="0" i="0" u="none" strike="noStrike" cap="none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Date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4721A9AF-A517-466F-9FA0-69CC14D66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14184"/>
              </p:ext>
            </p:extLst>
          </p:nvPr>
        </p:nvGraphicFramePr>
        <p:xfrm>
          <a:off x="9659377" y="509169"/>
          <a:ext cx="2343050" cy="114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0">
                  <a:extLst>
                    <a:ext uri="{9D8B030D-6E8A-4147-A177-3AD203B41FA5}">
                      <a16:colId xmlns:a16="http://schemas.microsoft.com/office/drawing/2014/main" val="3050448263"/>
                    </a:ext>
                  </a:extLst>
                </a:gridCol>
                <a:gridCol w="733330">
                  <a:extLst>
                    <a:ext uri="{9D8B030D-6E8A-4147-A177-3AD203B41FA5}">
                      <a16:colId xmlns:a16="http://schemas.microsoft.com/office/drawing/2014/main" val="1411618434"/>
                    </a:ext>
                  </a:extLst>
                </a:gridCol>
              </a:tblGrid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Project Type</a:t>
                      </a:r>
                    </a:p>
                  </a:txBody>
                  <a:tcPr marT="34350" marB="3435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570834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Cost Savings</a:t>
                      </a:r>
                    </a:p>
                  </a:txBody>
                  <a:tcPr marT="34350" marB="3435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3706171305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Headwind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9442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Cost Avoidance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48998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Performance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89971"/>
                  </a:ext>
                </a:extLst>
              </a:tr>
              <a:tr h="163970">
                <a:tc>
                  <a:txBody>
                    <a:bodyPr/>
                    <a:lstStyle/>
                    <a:p>
                      <a:r>
                        <a:rPr lang="en-US" sz="800" dirty="0"/>
                        <a:t>Risk Mitigation</a:t>
                      </a:r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350" marB="343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33299"/>
                  </a:ext>
                </a:extLst>
              </a:tr>
            </a:tbl>
          </a:graphicData>
        </a:graphic>
      </p:graphicFrame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DF2E186-232E-4B88-960B-BDEE943B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4582" y="1152980"/>
            <a:ext cx="4741818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r>
              <a:rPr lang="en-US" altLang="en-US" sz="2800" u="sng" kern="0" dirty="0"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FontTx/>
              <a:buNone/>
              <a:defRPr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buNone/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8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8441" y="28302"/>
            <a:ext cx="6499351" cy="868680"/>
          </a:xfrm>
        </p:spPr>
        <p:txBody>
          <a:bodyPr/>
          <a:lstStyle/>
          <a:p>
            <a:r>
              <a:rPr lang="en-US" dirty="0"/>
              <a:t>Pre-Solicitation Review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E23797-925E-4A65-86E5-6EE6512266F4}"/>
              </a:ext>
            </a:extLst>
          </p:cNvPr>
          <p:cNvGraphicFramePr>
            <a:graphicFrameLocks noGrp="1"/>
          </p:cNvGraphicFramePr>
          <p:nvPr/>
        </p:nvGraphicFramePr>
        <p:xfrm>
          <a:off x="5961888" y="1892120"/>
          <a:ext cx="5791200" cy="3703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11686">
                  <a:extLst>
                    <a:ext uri="{9D8B030D-6E8A-4147-A177-3AD203B41FA5}">
                      <a16:colId xmlns:a16="http://schemas.microsoft.com/office/drawing/2014/main" val="915598527"/>
                    </a:ext>
                  </a:extLst>
                </a:gridCol>
                <a:gridCol w="2279514">
                  <a:extLst>
                    <a:ext uri="{9D8B030D-6E8A-4147-A177-3AD203B41FA5}">
                      <a16:colId xmlns:a16="http://schemas.microsoft.com/office/drawing/2014/main" val="99382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Annual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Description/</a:t>
                      </a:r>
                      <a:r>
                        <a:rPr lang="en-US" altLang="en-US" sz="1800" b="0" kern="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Parts</a:t>
                      </a:r>
                      <a:endParaRPr lang="en-US" altLang="en-US" sz="1800" b="0" kern="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22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6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Cont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act/Pricing T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7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Lead-time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3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Line Item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79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16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to be F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rnished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Tooling to be F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rnished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2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</a:t>
                      </a:r>
                      <a:r>
                        <a:rPr lang="en-US" altLang="en-US" sz="179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ery Schedule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03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800" kern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Issues/Impacts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969508"/>
                  </a:ext>
                </a:extLst>
              </a:tr>
            </a:tbl>
          </a:graphicData>
        </a:graphic>
      </p:graphicFrame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5C3DDE8-9932-2090-FB97-646DE5663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54522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103E-2A7D-44D9-BD39-47D80FC7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Spend Overview (Per Commodity)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50ABD7-5AF1-4F53-BD97-951230BD70EA}"/>
              </a:ext>
            </a:extLst>
          </p:cNvPr>
          <p:cNvGraphicFramePr>
            <a:graphicFrameLocks/>
          </p:cNvGraphicFramePr>
          <p:nvPr/>
        </p:nvGraphicFramePr>
        <p:xfrm>
          <a:off x="451105" y="1157987"/>
          <a:ext cx="6588490" cy="445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8D0C37-FD34-4F81-85A6-D25DD66A05E3}"/>
              </a:ext>
            </a:extLst>
          </p:cNvPr>
          <p:cNvGraphicFramePr>
            <a:graphicFrameLocks/>
          </p:cNvGraphicFramePr>
          <p:nvPr/>
        </p:nvGraphicFramePr>
        <p:xfrm>
          <a:off x="7980223" y="1157986"/>
          <a:ext cx="3181928" cy="218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0A7D62-0724-4BDD-B5C3-E69F6BBF4101}"/>
              </a:ext>
            </a:extLst>
          </p:cNvPr>
          <p:cNvGraphicFramePr>
            <a:graphicFrameLocks/>
          </p:cNvGraphicFramePr>
          <p:nvPr/>
        </p:nvGraphicFramePr>
        <p:xfrm>
          <a:off x="7980223" y="3429000"/>
          <a:ext cx="3181928" cy="218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DE2F6E-D6C7-49F7-9C6B-1EB135D95A93}"/>
              </a:ext>
            </a:extLst>
          </p:cNvPr>
          <p:cNvSpPr txBox="1"/>
          <p:nvPr/>
        </p:nvSpPr>
        <p:spPr>
          <a:xfrm>
            <a:off x="1398509" y="5856040"/>
            <a:ext cx="9007052" cy="3693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$</a:t>
            </a:r>
            <a:r>
              <a:rPr lang="en-GB" dirty="0" err="1">
                <a:solidFill>
                  <a:schemeClr val="bg1"/>
                </a:solidFill>
              </a:rPr>
              <a:t>XXm</a:t>
            </a:r>
            <a:r>
              <a:rPr lang="en-GB" dirty="0">
                <a:solidFill>
                  <a:schemeClr val="bg1"/>
                </a:solidFill>
              </a:rPr>
              <a:t> Spend, XX Suppliers (X in LCC) – XX% of spend is (List Programs)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4F77840-9F00-1EE4-9A68-8411237EB02E}"/>
              </a:ext>
            </a:extLst>
          </p:cNvPr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588253" y="6415881"/>
            <a:ext cx="46275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110156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A0EA-37A6-448B-B48D-2BAA8E30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5" y="0"/>
            <a:ext cx="10179950" cy="868680"/>
          </a:xfrm>
        </p:spPr>
        <p:txBody>
          <a:bodyPr>
            <a:normAutofit/>
          </a:bodyPr>
          <a:lstStyle/>
          <a:p>
            <a:r>
              <a:rPr lang="en-US" dirty="0"/>
              <a:t>Future Predicted Spend (5 Year Horizon)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E28091-183F-4BD3-AD89-11FD7784B8A1}"/>
              </a:ext>
            </a:extLst>
          </p:cNvPr>
          <p:cNvGraphicFramePr>
            <a:graphicFrameLocks/>
          </p:cNvGraphicFramePr>
          <p:nvPr/>
        </p:nvGraphicFramePr>
        <p:xfrm>
          <a:off x="309417" y="1392381"/>
          <a:ext cx="7172037" cy="456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54036F-F41E-4F76-8B5A-9A836BA4F84D}"/>
              </a:ext>
            </a:extLst>
          </p:cNvPr>
          <p:cNvSpPr txBox="1"/>
          <p:nvPr/>
        </p:nvSpPr>
        <p:spPr>
          <a:xfrm>
            <a:off x="6938818" y="1471035"/>
            <a:ext cx="457200" cy="2952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PN's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BA3437-F6CF-43AD-BCFE-5EB017DA3E09}"/>
              </a:ext>
            </a:extLst>
          </p:cNvPr>
          <p:cNvGraphicFramePr>
            <a:graphicFrameLocks/>
          </p:cNvGraphicFramePr>
          <p:nvPr/>
        </p:nvGraphicFramePr>
        <p:xfrm>
          <a:off x="8243455" y="1392382"/>
          <a:ext cx="3024909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86F154-B9AC-4212-8AB2-52C556F0C8E9}"/>
              </a:ext>
            </a:extLst>
          </p:cNvPr>
          <p:cNvGraphicFramePr>
            <a:graphicFrameLocks/>
          </p:cNvGraphicFramePr>
          <p:nvPr/>
        </p:nvGraphicFramePr>
        <p:xfrm>
          <a:off x="8243454" y="3983181"/>
          <a:ext cx="3024909" cy="197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7B6434-5466-408A-944A-C150BC5337DB}"/>
              </a:ext>
            </a:extLst>
          </p:cNvPr>
          <p:cNvSpPr txBox="1"/>
          <p:nvPr/>
        </p:nvSpPr>
        <p:spPr>
          <a:xfrm>
            <a:off x="385618" y="1471034"/>
            <a:ext cx="457200" cy="2952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's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27CB313-D48F-A406-BF09-F9478B2EE257}"/>
              </a:ext>
            </a:extLst>
          </p:cNvPr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684588" y="6480175"/>
            <a:ext cx="44529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16952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383" y="25052"/>
            <a:ext cx="10163533" cy="868680"/>
          </a:xfrm>
        </p:spPr>
        <p:txBody>
          <a:bodyPr>
            <a:normAutofit/>
          </a:bodyPr>
          <a:lstStyle/>
          <a:p>
            <a:r>
              <a:rPr lang="en-US" dirty="0"/>
              <a:t>Source Selection 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F8A7B-71F3-4277-8ABB-00ABA95C9A36}"/>
              </a:ext>
            </a:extLst>
          </p:cNvPr>
          <p:cNvSpPr txBox="1"/>
          <p:nvPr/>
        </p:nvSpPr>
        <p:spPr>
          <a:xfrm>
            <a:off x="472384" y="1263316"/>
            <a:ext cx="71979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/>
              <a:t>Cost Analysis</a:t>
            </a:r>
            <a:endParaRPr lang="en-US" sz="3200" b="1" u="sng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38E5EA7-D111-BA6F-48A0-4D4C3D096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28238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Selection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70F2-7DD9-4CAC-A9E0-38AEBF72B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Was Customer Notification and/or Approval Complete?  </a:t>
            </a:r>
          </a:p>
          <a:p>
            <a:r>
              <a:rPr lang="en-US" dirty="0"/>
              <a:t>Are you asking to move ahead at risk?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D017B-2EA0-485B-836F-D45507C9D09C}"/>
              </a:ext>
            </a:extLst>
          </p:cNvPr>
          <p:cNvSpPr txBox="1"/>
          <p:nvPr/>
        </p:nvSpPr>
        <p:spPr>
          <a:xfrm>
            <a:off x="353850" y="970928"/>
            <a:ext cx="59114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Sourcing Recommendation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68BFB1F-1FDE-0228-E42A-F3DE62C6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21418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4898" y="26126"/>
            <a:ext cx="6499351" cy="868680"/>
          </a:xfrm>
        </p:spPr>
        <p:txBody>
          <a:bodyPr/>
          <a:lstStyle/>
          <a:p>
            <a:r>
              <a:rPr lang="en-US"/>
              <a:t>Pre-Solicitation Review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792D04-5A96-4D3A-9558-78AB7AE8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17359"/>
              </p:ext>
            </p:extLst>
          </p:nvPr>
        </p:nvGraphicFramePr>
        <p:xfrm>
          <a:off x="3409950" y="1349480"/>
          <a:ext cx="5372100" cy="31743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7476">
                  <a:extLst>
                    <a:ext uri="{9D8B030D-6E8A-4147-A177-3AD203B41FA5}">
                      <a16:colId xmlns:a16="http://schemas.microsoft.com/office/drawing/2014/main" val="514479517"/>
                    </a:ext>
                  </a:extLst>
                </a:gridCol>
                <a:gridCol w="533274">
                  <a:extLst>
                    <a:ext uri="{9D8B030D-6E8A-4147-A177-3AD203B41FA5}">
                      <a16:colId xmlns:a16="http://schemas.microsoft.com/office/drawing/2014/main" val="3711724349"/>
                    </a:ext>
                  </a:extLst>
                </a:gridCol>
                <a:gridCol w="533274">
                  <a:extLst>
                    <a:ext uri="{9D8B030D-6E8A-4147-A177-3AD203B41FA5}">
                      <a16:colId xmlns:a16="http://schemas.microsoft.com/office/drawing/2014/main" val="4162723842"/>
                    </a:ext>
                  </a:extLst>
                </a:gridCol>
                <a:gridCol w="457092">
                  <a:extLst>
                    <a:ext uri="{9D8B030D-6E8A-4147-A177-3AD203B41FA5}">
                      <a16:colId xmlns:a16="http://schemas.microsoft.com/office/drawing/2014/main" val="2366444400"/>
                    </a:ext>
                  </a:extLst>
                </a:gridCol>
                <a:gridCol w="457092">
                  <a:extLst>
                    <a:ext uri="{9D8B030D-6E8A-4147-A177-3AD203B41FA5}">
                      <a16:colId xmlns:a16="http://schemas.microsoft.com/office/drawing/2014/main" val="1744802665"/>
                    </a:ext>
                  </a:extLst>
                </a:gridCol>
                <a:gridCol w="457092">
                  <a:extLst>
                    <a:ext uri="{9D8B030D-6E8A-4147-A177-3AD203B41FA5}">
                      <a16:colId xmlns:a16="http://schemas.microsoft.com/office/drawing/2014/main" val="3570920966"/>
                    </a:ext>
                  </a:extLst>
                </a:gridCol>
                <a:gridCol w="380910">
                  <a:extLst>
                    <a:ext uri="{9D8B030D-6E8A-4147-A177-3AD203B41FA5}">
                      <a16:colId xmlns:a16="http://schemas.microsoft.com/office/drawing/2014/main" val="1325553604"/>
                    </a:ext>
                  </a:extLst>
                </a:gridCol>
                <a:gridCol w="632945">
                  <a:extLst>
                    <a:ext uri="{9D8B030D-6E8A-4147-A177-3AD203B41FA5}">
                      <a16:colId xmlns:a16="http://schemas.microsoft.com/office/drawing/2014/main" val="3332806909"/>
                    </a:ext>
                  </a:extLst>
                </a:gridCol>
                <a:gridCol w="632945">
                  <a:extLst>
                    <a:ext uri="{9D8B030D-6E8A-4147-A177-3AD203B41FA5}">
                      <a16:colId xmlns:a16="http://schemas.microsoft.com/office/drawing/2014/main" val="1126351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Project Type/Scope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Make/Buy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Buy/Make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Contract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 Contract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685768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Neg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244478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OpCo/Site 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412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Finance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 X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733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Site 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953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Quality Manager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8062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Operations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30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Purchasing Lead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30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effectLst/>
                        </a:rPr>
                        <a:t>Work Transfer Lead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35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 Development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156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Program Manager/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132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OpCo Supply Chain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510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Contracts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254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Site GM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8175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D9BFCD-12C3-47E6-A312-B55C90B9DF52}"/>
              </a:ext>
            </a:extLst>
          </p:cNvPr>
          <p:cNvGraphicFramePr>
            <a:graphicFrameLocks noGrp="1"/>
          </p:cNvGraphicFramePr>
          <p:nvPr/>
        </p:nvGraphicFramePr>
        <p:xfrm>
          <a:off x="3409950" y="4643239"/>
          <a:ext cx="5372100" cy="12846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2405">
                  <a:extLst>
                    <a:ext uri="{9D8B030D-6E8A-4147-A177-3AD203B41FA5}">
                      <a16:colId xmlns:a16="http://schemas.microsoft.com/office/drawing/2014/main" val="2960634490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1303271312"/>
                    </a:ext>
                  </a:extLst>
                </a:gridCol>
                <a:gridCol w="539458">
                  <a:extLst>
                    <a:ext uri="{9D8B030D-6E8A-4147-A177-3AD203B41FA5}">
                      <a16:colId xmlns:a16="http://schemas.microsoft.com/office/drawing/2014/main" val="3530093067"/>
                    </a:ext>
                  </a:extLst>
                </a:gridCol>
                <a:gridCol w="462392">
                  <a:extLst>
                    <a:ext uri="{9D8B030D-6E8A-4147-A177-3AD203B41FA5}">
                      <a16:colId xmlns:a16="http://schemas.microsoft.com/office/drawing/2014/main" val="928764717"/>
                    </a:ext>
                  </a:extLst>
                </a:gridCol>
                <a:gridCol w="462392">
                  <a:extLst>
                    <a:ext uri="{9D8B030D-6E8A-4147-A177-3AD203B41FA5}">
                      <a16:colId xmlns:a16="http://schemas.microsoft.com/office/drawing/2014/main" val="2804738551"/>
                    </a:ext>
                  </a:extLst>
                </a:gridCol>
                <a:gridCol w="462392">
                  <a:extLst>
                    <a:ext uri="{9D8B030D-6E8A-4147-A177-3AD203B41FA5}">
                      <a16:colId xmlns:a16="http://schemas.microsoft.com/office/drawing/2014/main" val="3490367407"/>
                    </a:ext>
                  </a:extLst>
                </a:gridCol>
                <a:gridCol w="385327">
                  <a:extLst>
                    <a:ext uri="{9D8B030D-6E8A-4147-A177-3AD203B41FA5}">
                      <a16:colId xmlns:a16="http://schemas.microsoft.com/office/drawing/2014/main" val="3960594572"/>
                    </a:ext>
                  </a:extLst>
                </a:gridCol>
                <a:gridCol w="640285">
                  <a:extLst>
                    <a:ext uri="{9D8B030D-6E8A-4147-A177-3AD203B41FA5}">
                      <a16:colId xmlns:a16="http://schemas.microsoft.com/office/drawing/2014/main" val="500664159"/>
                    </a:ext>
                  </a:extLst>
                </a:gridCol>
                <a:gridCol w="577991">
                  <a:extLst>
                    <a:ext uri="{9D8B030D-6E8A-4147-A177-3AD203B41FA5}">
                      <a16:colId xmlns:a16="http://schemas.microsoft.com/office/drawing/2014/main" val="1025137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Project Type/Scope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Make/Buy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Buy/Make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ESA / Contract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ESA / Contract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5702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SSR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Neg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503720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</a:rPr>
                        <a:t>Enterprise SB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515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effectLst/>
                        </a:rPr>
                        <a:t>Director Strategic Sourcing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77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VP Supply Chain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222446"/>
                  </a:ext>
                </a:extLst>
              </a:tr>
            </a:tbl>
          </a:graphicData>
        </a:graphic>
      </p:graphicFrame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10E7C92-761C-7D92-1205-C61A5A14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214" y="6406858"/>
            <a:ext cx="4464235" cy="34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 sz="800" b="0" i="0" u="none" strike="noStrike" cap="none" baseline="0">
                <a:solidFill>
                  <a:schemeClr val="dk1"/>
                </a:solidFill>
                <a:effectLst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altLang="en-US" b="1" dirty="0"/>
              <a:t>Form SCMP 7.4 (c) Pre-Solicitation Review - Revision B Effective Date 06/01/2023</a:t>
            </a:r>
          </a:p>
        </p:txBody>
      </p:sp>
    </p:spTree>
    <p:extLst>
      <p:ext uri="{BB962C8B-B14F-4D97-AF65-F5344CB8AC3E}">
        <p14:creationId xmlns:p14="http://schemas.microsoft.com/office/powerpoint/2010/main" val="41529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760E93C57CA40B9F0939AAF697E4A" ma:contentTypeVersion="7" ma:contentTypeDescription="Create a new document." ma:contentTypeScope="" ma:versionID="bcdbea4d739bf301500fe46fdd6281cb">
  <xsd:schema xmlns:xsd="http://www.w3.org/2001/XMLSchema" xmlns:xs="http://www.w3.org/2001/XMLSchema" xmlns:p="http://schemas.microsoft.com/office/2006/metadata/properties" xmlns:ns2="39e0785f-9f84-4ed4-9f73-16459f50ab9e" targetNamespace="http://schemas.microsoft.com/office/2006/metadata/properties" ma:root="true" ma:fieldsID="cd56849b12f3f3057a9fcbb621c4e9d8" ns2:_="">
    <xsd:import namespace="39e0785f-9f84-4ed4-9f73-16459f50ab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0785f-9f84-4ed4-9f73-16459f50a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B03AD-0742-4D49-9230-02E2421BC4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4D1616-67FA-4174-A12B-F7016DC82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0785f-9f84-4ed4-9f73-16459f50a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B4ED6-F77B-4926-ADA3-598320B7F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13141</TotalTime>
  <Words>478</Words>
  <Application>Microsoft Office PowerPoint</Application>
  <PresentationFormat>Widescreen</PresentationFormat>
  <Paragraphs>232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Source Selection Review</vt:lpstr>
      <vt:lpstr>Pre-Solicitation Review</vt:lpstr>
      <vt:lpstr>Site Spend Overview (Per Commodity)</vt:lpstr>
      <vt:lpstr>Future Predicted Spend (5 Year Horizon)</vt:lpstr>
      <vt:lpstr>Source Selection Board</vt:lpstr>
      <vt:lpstr>Source Selection Review</vt:lpstr>
      <vt:lpstr>Pre-Solicitation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St. Hilaire</dc:creator>
  <cp:lastModifiedBy>Wester, Matthew C.</cp:lastModifiedBy>
  <cp:revision>34</cp:revision>
  <dcterms:created xsi:type="dcterms:W3CDTF">2021-08-23T16:50:49Z</dcterms:created>
  <dcterms:modified xsi:type="dcterms:W3CDTF">2023-05-31T00:49:12Z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0x01010000D760E93C57CA40B9F0939AAF697E4A</vt:lpwstr>
  </property>
</Properties>
</file>